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18" r:id="rId4"/>
    <p:sldId id="316" r:id="rId5"/>
    <p:sldId id="317" r:id="rId6"/>
    <p:sldId id="312" r:id="rId7"/>
    <p:sldId id="313" r:id="rId8"/>
    <p:sldId id="314" r:id="rId9"/>
    <p:sldId id="315" r:id="rId10"/>
    <p:sldId id="259" r:id="rId11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64"/>
    <p:restoredTop sz="94582"/>
  </p:normalViewPr>
  <p:slideViewPr>
    <p:cSldViewPr snapToGrid="0" snapToObjects="1">
      <p:cViewPr varScale="1">
        <p:scale>
          <a:sx n="84" d="100"/>
          <a:sy n="84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05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4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51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2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8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4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lue_title1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3366045"/>
            <a:ext cx="7772400" cy="312008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48325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9153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8" r:id="rId7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y.ucop.edu/doc/2700693/GRL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342900" y="2443"/>
            <a:ext cx="8458200" cy="41391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Presidential Policy on Gender Recognition and Lived Name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0" y="2509959"/>
            <a:ext cx="9135207" cy="18380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Questions?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70683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3600"/>
            </a:pPr>
            <a:r>
              <a:rPr lang="en-US" sz="7200" kern="1200" dirty="0">
                <a:latin typeface="calibri" charset="0"/>
              </a:rPr>
              <a:t>Campus Checklist</a:t>
            </a:r>
            <a:endParaRPr sz="7200"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553163"/>
            <a:ext cx="7886700" cy="435133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/>
              <a:t>Campus-wide announcement gone out?</a:t>
            </a:r>
          </a:p>
          <a:p>
            <a:r>
              <a:rPr lang="en-US" dirty="0"/>
              <a:t>Campus implementation committee established?</a:t>
            </a:r>
          </a:p>
          <a:p>
            <a:r>
              <a:rPr lang="en-US" dirty="0"/>
              <a:t>Clear buy-in from senior leadership (i.e. presentation at senior level meeting)?</a:t>
            </a:r>
          </a:p>
          <a:p>
            <a:r>
              <a:rPr lang="en-US" dirty="0"/>
              <a:t>High-level IT person involved?</a:t>
            </a:r>
          </a:p>
          <a:p>
            <a:r>
              <a:rPr lang="en-US" dirty="0"/>
              <a:t>Chief Privacy officer or equivalent in the loop?</a:t>
            </a:r>
          </a:p>
          <a:p>
            <a:r>
              <a:rPr lang="en-US" dirty="0"/>
              <a:t>Online, campus-wide training planned?</a:t>
            </a:r>
          </a:p>
          <a:p>
            <a:r>
              <a:rPr lang="en-US" dirty="0"/>
              <a:t>In person, small group/department training planned?</a:t>
            </a:r>
          </a:p>
          <a:p>
            <a:r>
              <a:rPr lang="en-US" dirty="0"/>
              <a:t>Communication to all students about ability to use lived names and gender/risk outside of UC/state/country?</a:t>
            </a:r>
          </a:p>
          <a:p>
            <a:r>
              <a:rPr lang="en-US" dirty="0"/>
              <a:t>Integration of UC Path and local payroll and timekeeping systems for use of lived names?</a:t>
            </a:r>
          </a:p>
          <a:p>
            <a:r>
              <a:rPr lang="en-US" dirty="0"/>
              <a:t>Connection with Office for Prevention of Harassment/Discrimination to take reports and respond?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28650" y="70683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3600"/>
            </a:pPr>
            <a:r>
              <a:rPr lang="en-US" sz="7200" kern="1200" dirty="0">
                <a:latin typeface="calibri" charset="0"/>
              </a:rPr>
              <a:t>Policy Overview</a:t>
            </a:r>
            <a:endParaRPr sz="7200" dirty="0"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1553163"/>
            <a:ext cx="7886700" cy="435133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This new presidential policy ensures all individuals are identified by their accurate gender identity and lived or preferred name on university-issued documents and in UC’s information systems by providing guidance on the collecting and reporting of gender identity lived name, and sexual orientation.</a:t>
            </a:r>
          </a:p>
          <a:p>
            <a:r>
              <a:rPr lang="en-US" dirty="0"/>
              <a:t>Effective November 6, 2020, the systemwide policy must be fully implemented by December 31, 2023.</a:t>
            </a:r>
          </a:p>
          <a:p>
            <a:r>
              <a:rPr lang="en-US" dirty="0"/>
              <a:t>The policy applies to all University students, employees, alumni, and affiliates. </a:t>
            </a:r>
          </a:p>
          <a:p>
            <a:r>
              <a:rPr lang="en-US" dirty="0"/>
              <a:t>Full Policy &amp; Appendix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https://policy.ucop.edu/doc/2700693/GRLN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169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kern="1200" dirty="0">
                <a:latin typeface="calibri" charset="0"/>
              </a:rPr>
              <a:t>Policy Overview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33739"/>
            <a:ext cx="7886700" cy="5032375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/>
              <a:t>Gender Recognition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Minimum three equally recognized gender options — woman, man and nonbinary 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Ability to easily change and update for students, employees, alumni and affiliates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The University is no longer asking for “sex assigned at birth” or “sex as listed on birth certificate”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The policy addresses how to report gender data to health insurers and the federal government and other places where only a female/male binary is used</a:t>
            </a:r>
          </a:p>
          <a:p>
            <a:pPr marL="749891" lvl="3">
              <a:buClr>
                <a:schemeClr val="bg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6103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kern="1200" dirty="0">
                <a:latin typeface="calibri" charset="0"/>
              </a:rPr>
              <a:t>Policy Overview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33739"/>
            <a:ext cx="7886700" cy="5032375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/>
              <a:t>Lived name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Lived names can be first name, middle name and/or last name or surname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Lived names used whenever possible in the course of university business and education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Legal name must be kept confidential and must not be published on documents or displayed in IT Resource systems, unless it is the same as lived name 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Only use legal name where legally required (generally this is when also using social security number)</a:t>
            </a:r>
          </a:p>
          <a:p>
            <a:pPr marL="749891" lvl="3">
              <a:buClr>
                <a:schemeClr val="bg1"/>
              </a:buClr>
            </a:pPr>
            <a:r>
              <a:rPr lang="en-US" dirty="0"/>
              <a:t>Ability to easily change and update for students, employees, alumni and affiliates</a:t>
            </a:r>
          </a:p>
          <a:p>
            <a:pPr marL="749891" lvl="3">
              <a:buClr>
                <a:schemeClr val="bg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4652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kern="1200" dirty="0">
                <a:latin typeface="calibri" charset="0"/>
              </a:rPr>
              <a:t>Policy Overview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33739"/>
            <a:ext cx="7886700" cy="5032375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/>
              <a:t>The policy permits the use of lived student names on eligible academic documents which include transcripts, diplomas and dissertation title pages</a:t>
            </a:r>
          </a:p>
          <a:p>
            <a:pPr>
              <a:buClr>
                <a:schemeClr val="bg1"/>
              </a:buClr>
            </a:pPr>
            <a:r>
              <a:rPr lang="en-US" dirty="0"/>
              <a:t>Sexual orientation</a:t>
            </a:r>
          </a:p>
          <a:p>
            <a:pPr lvl="1">
              <a:buClr>
                <a:schemeClr val="bg1"/>
              </a:buClr>
            </a:pPr>
            <a:r>
              <a:rPr lang="en-US" dirty="0"/>
              <a:t>Expands sexual orientation options to include asexual, requires fill in the blank options</a:t>
            </a:r>
          </a:p>
          <a:p>
            <a:pPr>
              <a:buClr>
                <a:schemeClr val="bg1"/>
              </a:buClr>
            </a:pPr>
            <a:r>
              <a:rPr lang="en-US" dirty="0"/>
              <a:t>Pronouns</a:t>
            </a:r>
          </a:p>
          <a:p>
            <a:pPr lvl="1">
              <a:buClr>
                <a:schemeClr val="bg1"/>
              </a:buClr>
            </a:pPr>
            <a:r>
              <a:rPr lang="en-US" dirty="0"/>
              <a:t>The policy guidance states locations may choose to add pronouns fields in information systems</a:t>
            </a:r>
          </a:p>
          <a:p>
            <a:pPr lvl="1">
              <a:buClr>
                <a:schemeClr val="bg1"/>
              </a:buClr>
            </a:pPr>
            <a:r>
              <a:rPr lang="en-US" dirty="0"/>
              <a:t>Encourages their use in conjunction with all other updates</a:t>
            </a:r>
          </a:p>
        </p:txBody>
      </p:sp>
    </p:spTree>
    <p:extLst>
      <p:ext uri="{BB962C8B-B14F-4D97-AF65-F5344CB8AC3E}">
        <p14:creationId xmlns:p14="http://schemas.microsoft.com/office/powerpoint/2010/main" val="359165442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6310"/>
            <a:ext cx="7886700" cy="1595435"/>
          </a:xfrm>
        </p:spPr>
        <p:txBody>
          <a:bodyPr>
            <a:normAutofit fontScale="90000"/>
          </a:bodyPr>
          <a:lstStyle/>
          <a:p>
            <a:r>
              <a:rPr lang="en-US" sz="7200" kern="1200" dirty="0">
                <a:latin typeface="calibri" charset="0"/>
              </a:rPr>
              <a:t>Implementation Considerations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028755"/>
            <a:ext cx="7886700" cy="5032375"/>
          </a:xfrm>
        </p:spPr>
        <p:txBody>
          <a:bodyPr>
            <a:noAutofit/>
          </a:bodyPr>
          <a:lstStyle/>
          <a:p>
            <a:r>
              <a:rPr lang="en-US" dirty="0"/>
              <a:t>Identifying all primary students, employees, alumni and affiliate IT systems and processes that require legal names</a:t>
            </a:r>
          </a:p>
          <a:p>
            <a:r>
              <a:rPr lang="en-US" dirty="0"/>
              <a:t>Provide training to employees in the careful use/disclosure of legal names</a:t>
            </a:r>
          </a:p>
          <a:p>
            <a:r>
              <a:rPr lang="en-US" dirty="0"/>
              <a:t>Modifying all students, employees, alumni and affiliate IT systems, including downstream systems, to accept lived name and the gender identity data fields, include expanded sexual orientation options, and encourage pronouns</a:t>
            </a:r>
          </a:p>
        </p:txBody>
      </p:sp>
    </p:spTree>
    <p:extLst>
      <p:ext uri="{BB962C8B-B14F-4D97-AF65-F5344CB8AC3E}">
        <p14:creationId xmlns:p14="http://schemas.microsoft.com/office/powerpoint/2010/main" val="33490230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5366"/>
            <a:ext cx="7886700" cy="1595435"/>
          </a:xfrm>
        </p:spPr>
        <p:txBody>
          <a:bodyPr>
            <a:normAutofit fontScale="90000"/>
          </a:bodyPr>
          <a:lstStyle/>
          <a:p>
            <a:r>
              <a:rPr lang="en-US" sz="7200" kern="1200" dirty="0">
                <a:latin typeface="calibri" charset="0"/>
              </a:rPr>
              <a:t>Implementation Considerations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002" y="2030345"/>
            <a:ext cx="7886700" cy="5032375"/>
          </a:xfrm>
        </p:spPr>
        <p:txBody>
          <a:bodyPr>
            <a:noAutofit/>
          </a:bodyPr>
          <a:lstStyle/>
          <a:p>
            <a:r>
              <a:rPr lang="en-US" dirty="0"/>
              <a:t>Reporting on gender identity to federal and other governmental agencies (e.g. IPEDS, Affirmative Action, Grants)</a:t>
            </a:r>
          </a:p>
          <a:p>
            <a:r>
              <a:rPr lang="en-US" dirty="0"/>
              <a:t>Communicating processes for changing one’s name and gender for university business and university-issued documents and communicating the potential challenges faced outside the university and the State of California if changing name and gender in the university system</a:t>
            </a:r>
          </a:p>
        </p:txBody>
      </p:sp>
    </p:spTree>
    <p:extLst>
      <p:ext uri="{BB962C8B-B14F-4D97-AF65-F5344CB8AC3E}">
        <p14:creationId xmlns:p14="http://schemas.microsoft.com/office/powerpoint/2010/main" val="152949150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9899-64CC-4DE2-81D8-47E5D9932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126"/>
            <a:ext cx="7886700" cy="1595435"/>
          </a:xfrm>
        </p:spPr>
        <p:txBody>
          <a:bodyPr>
            <a:normAutofit fontScale="90000"/>
          </a:bodyPr>
          <a:lstStyle/>
          <a:p>
            <a:r>
              <a:rPr lang="en-US" sz="7200" kern="1200" dirty="0">
                <a:latin typeface="calibri" charset="0"/>
              </a:rPr>
              <a:t>Implementation Considerations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4AAC7-BCA5-4396-95F8-3CBBADC75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93865"/>
            <a:ext cx="7886700" cy="5032375"/>
          </a:xfrm>
        </p:spPr>
        <p:txBody>
          <a:bodyPr>
            <a:noAutofit/>
          </a:bodyPr>
          <a:lstStyle/>
          <a:p>
            <a:r>
              <a:rPr lang="en-US" dirty="0"/>
              <a:t>Safeguarding, protecting and managing hardcopies and digital forms which collect gender, sexual orientation, legal and lived name data </a:t>
            </a:r>
          </a:p>
          <a:p>
            <a:r>
              <a:rPr lang="en-US" dirty="0"/>
              <a:t>Training staff who have access to gender, sexual orientation and legal name data about their role as data stewards and UC privacy policies</a:t>
            </a:r>
          </a:p>
          <a:p>
            <a:r>
              <a:rPr lang="en-US" dirty="0"/>
              <a:t>Creating a culture inclusive of all diverse gender identities and sexual orientations, and the value of gender recognition, lived names and pronouns</a:t>
            </a:r>
          </a:p>
          <a:p>
            <a:r>
              <a:rPr lang="en-US" dirty="0"/>
              <a:t>Reporting issues to the Chief Compliance Office to respond to noncompliance and harassment</a:t>
            </a:r>
          </a:p>
        </p:txBody>
      </p:sp>
    </p:spTree>
    <p:extLst>
      <p:ext uri="{BB962C8B-B14F-4D97-AF65-F5344CB8AC3E}">
        <p14:creationId xmlns:p14="http://schemas.microsoft.com/office/powerpoint/2010/main" val="19241729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43745</TotalTime>
  <Words>670</Words>
  <Application>Microsoft Macintosh PowerPoint</Application>
  <PresentationFormat>On-screen Show (4:3)</PresentationFormat>
  <Paragraphs>50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</vt:lpstr>
      <vt:lpstr>Helvetica Neue</vt:lpstr>
      <vt:lpstr>Default</vt:lpstr>
      <vt:lpstr>Presidential Policy on Gender Recognition and Lived Name</vt:lpstr>
      <vt:lpstr>Campus Checklist</vt:lpstr>
      <vt:lpstr>Policy Overview</vt:lpstr>
      <vt:lpstr>Policy Overview</vt:lpstr>
      <vt:lpstr>Policy Overview</vt:lpstr>
      <vt:lpstr>Policy Overview</vt:lpstr>
      <vt:lpstr>Implementation Considerations</vt:lpstr>
      <vt:lpstr>Implementation Considerations</vt:lpstr>
      <vt:lpstr>Implementation Considerations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Nancy Tubbs</cp:lastModifiedBy>
  <cp:revision>163</cp:revision>
  <dcterms:modified xsi:type="dcterms:W3CDTF">2020-12-03T02:18:55Z</dcterms:modified>
</cp:coreProperties>
</file>